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68" r:id="rId4"/>
    <p:sldId id="269" r:id="rId5"/>
    <p:sldId id="279" r:id="rId6"/>
    <p:sldId id="277" r:id="rId7"/>
    <p:sldId id="278" r:id="rId8"/>
    <p:sldId id="263" r:id="rId9"/>
    <p:sldId id="257" r:id="rId10"/>
    <p:sldId id="270" r:id="rId11"/>
    <p:sldId id="258" r:id="rId12"/>
    <p:sldId id="271" r:id="rId13"/>
    <p:sldId id="272" r:id="rId14"/>
    <p:sldId id="273" r:id="rId15"/>
    <p:sldId id="274" r:id="rId16"/>
    <p:sldId id="275" r:id="rId17"/>
    <p:sldId id="276" r:id="rId18"/>
    <p:sldId id="26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6B53"/>
    <a:srgbClr val="12AC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9731997116580683E-2"/>
          <c:y val="5.0925925925925923E-2"/>
          <c:w val="0.85111266558167697"/>
          <c:h val="0.74397382618839314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Sheet5!$S$11:$S$17</c:f>
              <c:numCache>
                <c:formatCode>General</c:formatCode>
                <c:ptCount val="7"/>
                <c:pt idx="0" formatCode="0.00E+00">
                  <c:v>0</c:v>
                </c:pt>
                <c:pt idx="1">
                  <c:v>2.5</c:v>
                </c:pt>
                <c:pt idx="2" formatCode="0.00E+00">
                  <c:v>9.9724998469999999</c:v>
                </c:pt>
                <c:pt idx="3" formatCode="0.00E+00">
                  <c:v>10.84809589</c:v>
                </c:pt>
                <c:pt idx="4" formatCode="0.00E+00">
                  <c:v>14.04295254</c:v>
                </c:pt>
                <c:pt idx="5" formatCode="0.00E+00">
                  <c:v>14.50526619</c:v>
                </c:pt>
                <c:pt idx="6" formatCode="0.00E+00">
                  <c:v>14.55909729</c:v>
                </c:pt>
              </c:numCache>
            </c:numRef>
          </c:xVal>
          <c:yVal>
            <c:numRef>
              <c:f>Sheet5!$T$11:$T$17</c:f>
              <c:numCache>
                <c:formatCode>General</c:formatCode>
                <c:ptCount val="7"/>
                <c:pt idx="0" formatCode="0.00E+00">
                  <c:v>1</c:v>
                </c:pt>
                <c:pt idx="1">
                  <c:v>4</c:v>
                </c:pt>
                <c:pt idx="2" formatCode="0.00E+00">
                  <c:v>9.195076942</c:v>
                </c:pt>
                <c:pt idx="3" formatCode="0.00E+00">
                  <c:v>9.3682241439999991</c:v>
                </c:pt>
                <c:pt idx="4" formatCode="0.00E+00">
                  <c:v>9.9201354980000005</c:v>
                </c:pt>
                <c:pt idx="5" formatCode="0.00E+00">
                  <c:v>9.9916706089999998</c:v>
                </c:pt>
                <c:pt idx="6" formatCode="0.00E+00">
                  <c:v>9.9998846050000001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5A4-4186-ABBB-D67AA5C8C1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65201808"/>
        <c:axId val="665202464"/>
      </c:scatterChart>
      <c:valAx>
        <c:axId val="665201808"/>
        <c:scaling>
          <c:orientation val="minMax"/>
          <c:max val="15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Applied irrigation,</a:t>
                </a:r>
                <a:r>
                  <a:rPr lang="en-US" sz="1400" baseline="0"/>
                  <a:t> cfs</a:t>
                </a:r>
                <a:endParaRPr lang="en-US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5202464"/>
        <c:crosses val="autoZero"/>
        <c:crossBetween val="midCat"/>
      </c:valAx>
      <c:valAx>
        <c:axId val="66520246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ETa, cfs</a:t>
                </a:r>
              </a:p>
            </c:rich>
          </c:tx>
          <c:layout>
            <c:manualLayout>
              <c:xMode val="edge"/>
              <c:yMode val="edge"/>
              <c:x val="0"/>
              <c:y val="0.294047098279381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52018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025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412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0237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20482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686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19102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324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71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527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5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77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533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79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63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64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92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00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B0F595D-9AEB-4683-ABCC-692D391E643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7584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chart" Target="../charts/chart1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4616" y="-1000959"/>
            <a:ext cx="10004502" cy="2971801"/>
          </a:xfrm>
        </p:spPr>
        <p:txBody>
          <a:bodyPr/>
          <a:lstStyle/>
          <a:p>
            <a:r>
              <a:rPr lang="en-US" dirty="0"/>
              <a:t>Agricultural-water use (AG) Package for </a:t>
            </a:r>
            <a:r>
              <a:rPr lang="en-US" dirty="0" err="1"/>
              <a:t>gsflow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212" y="2142755"/>
            <a:ext cx="7215693" cy="45865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/>
          <p:cNvSpPr txBox="1"/>
          <p:nvPr/>
        </p:nvSpPr>
        <p:spPr>
          <a:xfrm>
            <a:off x="1048406" y="3160986"/>
            <a:ext cx="35630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Hyper-resolution modeling of Regional water use by agriculture with integrated hydrology</a:t>
            </a:r>
          </a:p>
        </p:txBody>
      </p:sp>
    </p:spTree>
    <p:extLst>
      <p:ext uri="{BB962C8B-B14F-4D97-AF65-F5344CB8AC3E}">
        <p14:creationId xmlns:p14="http://schemas.microsoft.com/office/powerpoint/2010/main" val="4210981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B651D0-A44E-4477-A442-63079924C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027" y="3074821"/>
            <a:ext cx="5716894" cy="2943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37F4D1-C595-4318-A618-2133D7B2E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82" y="3074821"/>
            <a:ext cx="5702810" cy="2943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1146" y="-1286310"/>
            <a:ext cx="10457895" cy="297180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Conjunctive-USE of Surface water and groundwater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CFD719-FDCE-4DC8-A3E3-8BF75A0293C8}"/>
              </a:ext>
            </a:extLst>
          </p:cNvPr>
          <p:cNvSpPr txBox="1"/>
          <p:nvPr/>
        </p:nvSpPr>
        <p:spPr>
          <a:xfrm>
            <a:off x="449929" y="2295736"/>
            <a:ext cx="2731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Dry climate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D4B592-9D7A-4D01-8526-B939BABF69AE}"/>
              </a:ext>
            </a:extLst>
          </p:cNvPr>
          <p:cNvSpPr txBox="1"/>
          <p:nvPr/>
        </p:nvSpPr>
        <p:spPr>
          <a:xfrm>
            <a:off x="2527696" y="4745097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SW diversions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FEB405-6342-4657-B799-348A73E3DF1E}"/>
              </a:ext>
            </a:extLst>
          </p:cNvPr>
          <p:cNvSpPr txBox="1"/>
          <p:nvPr/>
        </p:nvSpPr>
        <p:spPr>
          <a:xfrm>
            <a:off x="6210027" y="2295736"/>
            <a:ext cx="4257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Moderate climate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AE00DB-56D4-4F48-A5AC-66EA438DB6D1}"/>
              </a:ext>
            </a:extLst>
          </p:cNvPr>
          <p:cNvSpPr txBox="1"/>
          <p:nvPr/>
        </p:nvSpPr>
        <p:spPr>
          <a:xfrm>
            <a:off x="2348846" y="4191099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GW Pumping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289DF7-8877-48A4-BE70-6C2B4BCF595F}"/>
              </a:ext>
            </a:extLst>
          </p:cNvPr>
          <p:cNvSpPr txBox="1"/>
          <p:nvPr/>
        </p:nvSpPr>
        <p:spPr>
          <a:xfrm>
            <a:off x="2593910" y="6195268"/>
            <a:ext cx="7083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More supplementary groundwater pumping for dry climate</a:t>
            </a:r>
          </a:p>
        </p:txBody>
      </p:sp>
    </p:spTree>
    <p:extLst>
      <p:ext uri="{BB962C8B-B14F-4D97-AF65-F5344CB8AC3E}">
        <p14:creationId xmlns:p14="http://schemas.microsoft.com/office/powerpoint/2010/main" val="2646340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7658" y="-1047363"/>
            <a:ext cx="10315222" cy="2971801"/>
          </a:xfrm>
        </p:spPr>
        <p:txBody>
          <a:bodyPr/>
          <a:lstStyle/>
          <a:p>
            <a:r>
              <a:rPr lang="en-US" dirty="0"/>
              <a:t>Impacts of field soil texture on NIWR (groundwater only)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F4F8BF-0506-436E-BD2B-38CC46ED3E06}"/>
              </a:ext>
            </a:extLst>
          </p:cNvPr>
          <p:cNvSpPr txBox="1"/>
          <p:nvPr/>
        </p:nvSpPr>
        <p:spPr>
          <a:xfrm>
            <a:off x="1844063" y="5742217"/>
            <a:ext cx="898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Coarse soils require more irrigation due to rapid percolation below root zone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6598A2-BBCB-4634-A6EB-C9066BCAFD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51544" y="2076103"/>
            <a:ext cx="7275945" cy="34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17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7914" y="457199"/>
            <a:ext cx="10315222" cy="2971801"/>
          </a:xfrm>
        </p:spPr>
        <p:txBody>
          <a:bodyPr/>
          <a:lstStyle/>
          <a:p>
            <a:r>
              <a:rPr lang="en-US" dirty="0"/>
              <a:t>Example problem 2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782C4F-7700-4C48-A9A6-566265ED3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500" y="270588"/>
            <a:ext cx="5211726" cy="6428791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46DBC68C-6387-4446-973D-B518492DEB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839" y="2437166"/>
            <a:ext cx="5327883" cy="194733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GSFLOW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ENERGY AND SOIL-WATER BALANCE CALCULATED BY PRMS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27.5 hectares of irrigated fields</a:t>
            </a:r>
          </a:p>
        </p:txBody>
      </p:sp>
    </p:spTree>
    <p:extLst>
      <p:ext uri="{BB962C8B-B14F-4D97-AF65-F5344CB8AC3E}">
        <p14:creationId xmlns:p14="http://schemas.microsoft.com/office/powerpoint/2010/main" val="3667028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0814" y="-862471"/>
            <a:ext cx="10315222" cy="297180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impacts of crop type (crop coefficient)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B308B4D-385F-4D99-ACB3-A0157F0573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77379" y="3429000"/>
            <a:ext cx="6400800" cy="89763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7775B4-DE10-47A2-B6F1-9E980C817F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46651" y="2763575"/>
            <a:ext cx="7727315" cy="333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76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5972" y="-787662"/>
            <a:ext cx="10315222" cy="2971801"/>
          </a:xfrm>
        </p:spPr>
        <p:txBody>
          <a:bodyPr>
            <a:normAutofit fontScale="90000"/>
          </a:bodyPr>
          <a:lstStyle/>
          <a:p>
            <a:r>
              <a:rPr lang="en-US" dirty="0"/>
              <a:t>Irrigation amounts determined by </a:t>
            </a:r>
            <a:r>
              <a:rPr lang="en-US" dirty="0">
                <a:solidFill>
                  <a:srgbClr val="FFFF00"/>
                </a:solidFill>
              </a:rPr>
              <a:t>minimizing ET deficit</a:t>
            </a:r>
            <a:br>
              <a:rPr lang="en-US" dirty="0"/>
            </a:b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B308B4D-385F-4D99-ACB3-A0157F0573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45782" y="1508345"/>
            <a:ext cx="7722671" cy="67579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Surface water and groundwater irrigation amounts for low and high crop coefficient (Kc) values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54A9CFA-A1E1-41C4-BF79-469AA6CB995F}"/>
              </a:ext>
            </a:extLst>
          </p:cNvPr>
          <p:cNvGrpSpPr/>
          <p:nvPr/>
        </p:nvGrpSpPr>
        <p:grpSpPr>
          <a:xfrm>
            <a:off x="1351950" y="2144029"/>
            <a:ext cx="9801037" cy="4672233"/>
            <a:chOff x="1351950" y="2144029"/>
            <a:chExt cx="9801037" cy="467223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8657701-5157-4A97-98F1-FFE4F6F29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1950" y="2144029"/>
              <a:ext cx="9801037" cy="467223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9C53B6B-2310-43CE-B37E-DE631AEBC30F}"/>
                </a:ext>
              </a:extLst>
            </p:cNvPr>
            <p:cNvSpPr txBox="1"/>
            <p:nvPr/>
          </p:nvSpPr>
          <p:spPr>
            <a:xfrm>
              <a:off x="6382327" y="5738213"/>
              <a:ext cx="2177199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High precipitation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259676-CCFF-4D4F-8870-BF70245786D9}"/>
                </a:ext>
              </a:extLst>
            </p:cNvPr>
            <p:cNvSpPr txBox="1"/>
            <p:nvPr/>
          </p:nvSpPr>
          <p:spPr>
            <a:xfrm>
              <a:off x="7647709" y="4066216"/>
              <a:ext cx="250741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Low annual irrigation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21D6D6B-FDA8-406F-92EF-3007CD84C0E8}"/>
                </a:ext>
              </a:extLst>
            </p:cNvPr>
            <p:cNvCxnSpPr/>
            <p:nvPr/>
          </p:nvCxnSpPr>
          <p:spPr>
            <a:xfrm flipV="1">
              <a:off x="9282545" y="3888509"/>
              <a:ext cx="0" cy="242359"/>
            </a:xfrm>
            <a:prstGeom prst="straightConnector1">
              <a:avLst/>
            </a:prstGeom>
            <a:ln>
              <a:solidFill>
                <a:schemeClr val="bg1">
                  <a:alpha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795AD97-CD88-4C92-BD54-0750CB2D07AE}"/>
                </a:ext>
              </a:extLst>
            </p:cNvPr>
            <p:cNvCxnSpPr/>
            <p:nvPr/>
          </p:nvCxnSpPr>
          <p:spPr>
            <a:xfrm>
              <a:off x="9291782" y="4415493"/>
              <a:ext cx="0" cy="211928"/>
            </a:xfrm>
            <a:prstGeom prst="straightConnector1">
              <a:avLst/>
            </a:prstGeom>
            <a:ln>
              <a:solidFill>
                <a:schemeClr val="bg1">
                  <a:alpha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B9DFEA1-5383-488E-8554-A78561CCF4EF}"/>
                </a:ext>
              </a:extLst>
            </p:cNvPr>
            <p:cNvSpPr txBox="1"/>
            <p:nvPr/>
          </p:nvSpPr>
          <p:spPr>
            <a:xfrm>
              <a:off x="3826441" y="5753195"/>
              <a:ext cx="2127505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Low precipitation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F3FCF8-3AFF-4AB3-A021-20DDC9047E67}"/>
                </a:ext>
              </a:extLst>
            </p:cNvPr>
            <p:cNvSpPr txBox="1"/>
            <p:nvPr/>
          </p:nvSpPr>
          <p:spPr>
            <a:xfrm>
              <a:off x="4539673" y="4931164"/>
              <a:ext cx="255711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High annual irrigation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147BEC9-983A-4CE2-B07B-334002A326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16254" y="4627422"/>
              <a:ext cx="0" cy="369451"/>
            </a:xfrm>
            <a:prstGeom prst="straightConnector1">
              <a:avLst/>
            </a:prstGeom>
            <a:ln>
              <a:solidFill>
                <a:schemeClr val="bg1">
                  <a:alpha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D166D53-0178-41B9-BDFD-360AFDA2E090}"/>
                </a:ext>
              </a:extLst>
            </p:cNvPr>
            <p:cNvCxnSpPr>
              <a:cxnSpLocks/>
            </p:cNvCxnSpPr>
            <p:nvPr/>
          </p:nvCxnSpPr>
          <p:spPr>
            <a:xfrm>
              <a:off x="6534726" y="5300496"/>
              <a:ext cx="0" cy="315213"/>
            </a:xfrm>
            <a:prstGeom prst="straightConnector1">
              <a:avLst/>
            </a:prstGeom>
            <a:ln>
              <a:solidFill>
                <a:schemeClr val="bg1">
                  <a:alpha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DF403E9-A88A-43AB-826C-1E7B5D14A30E}"/>
                </a:ext>
              </a:extLst>
            </p:cNvPr>
            <p:cNvSpPr/>
            <p:nvPr/>
          </p:nvSpPr>
          <p:spPr>
            <a:xfrm>
              <a:off x="1934308" y="2184139"/>
              <a:ext cx="4730258" cy="45269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6121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316" y="-1028757"/>
            <a:ext cx="11359367" cy="297180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Comparison of </a:t>
            </a:r>
            <a:r>
              <a:rPr lang="en-US" dirty="0" err="1">
                <a:solidFill>
                  <a:srgbClr val="FFFF00"/>
                </a:solidFill>
              </a:rPr>
              <a:t>niwr</a:t>
            </a:r>
            <a:r>
              <a:rPr lang="en-US" dirty="0">
                <a:solidFill>
                  <a:srgbClr val="FFFF00"/>
                </a:solidFill>
              </a:rPr>
              <a:t> for 2 options (Trigger verses demand)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F75161-A8F5-4F5C-8452-997B2D37F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96" y="2808778"/>
            <a:ext cx="5403988" cy="272394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C2E20DE-23E4-47A2-B693-65A7CF6953ED}"/>
              </a:ext>
            </a:extLst>
          </p:cNvPr>
          <p:cNvGrpSpPr/>
          <p:nvPr/>
        </p:nvGrpSpPr>
        <p:grpSpPr>
          <a:xfrm>
            <a:off x="6198037" y="2808777"/>
            <a:ext cx="5371367" cy="2723941"/>
            <a:chOff x="273295" y="2451589"/>
            <a:chExt cx="5371367" cy="272394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FF05E95-923D-496B-B909-EEB720CB6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3295" y="2451589"/>
              <a:ext cx="5371367" cy="272394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F075DDA-A8CE-41BC-B0B6-F31AAFFA0260}"/>
                </a:ext>
              </a:extLst>
            </p:cNvPr>
            <p:cNvSpPr/>
            <p:nvPr/>
          </p:nvSpPr>
          <p:spPr>
            <a:xfrm>
              <a:off x="4668715" y="4334608"/>
              <a:ext cx="712177" cy="29014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4BC8A5B-6C9D-4744-86A8-C9355C56452E}"/>
              </a:ext>
            </a:extLst>
          </p:cNvPr>
          <p:cNvSpPr txBox="1"/>
          <p:nvPr/>
        </p:nvSpPr>
        <p:spPr>
          <a:xfrm>
            <a:off x="7361926" y="4823809"/>
            <a:ext cx="394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Average annual NIWR=1.4 meters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D1B3C2-8067-46EF-9FE1-3758DC34BC09}"/>
              </a:ext>
            </a:extLst>
          </p:cNvPr>
          <p:cNvSpPr txBox="1"/>
          <p:nvPr/>
        </p:nvSpPr>
        <p:spPr>
          <a:xfrm>
            <a:off x="1990559" y="4855553"/>
            <a:ext cx="394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Average annual NIWR=0.9 meters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918EF9A-05F9-403A-8A1B-43AAEB4B3D4B}"/>
              </a:ext>
            </a:extLst>
          </p:cNvPr>
          <p:cNvSpPr/>
          <p:nvPr/>
        </p:nvSpPr>
        <p:spPr>
          <a:xfrm>
            <a:off x="808892" y="3112477"/>
            <a:ext cx="439616" cy="3956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400910-38AF-40A0-ABE7-29BEEDBD485A}"/>
              </a:ext>
            </a:extLst>
          </p:cNvPr>
          <p:cNvSpPr/>
          <p:nvPr/>
        </p:nvSpPr>
        <p:spPr>
          <a:xfrm>
            <a:off x="6178984" y="2961543"/>
            <a:ext cx="439616" cy="3956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4B2221-B0C8-4A7B-9668-C182A9C6F67B}"/>
              </a:ext>
            </a:extLst>
          </p:cNvPr>
          <p:cNvCxnSpPr/>
          <p:nvPr/>
        </p:nvCxnSpPr>
        <p:spPr>
          <a:xfrm flipH="1">
            <a:off x="6370406" y="3103685"/>
            <a:ext cx="4090431" cy="46893"/>
          </a:xfrm>
          <a:prstGeom prst="line">
            <a:avLst/>
          </a:prstGeom>
          <a:ln>
            <a:solidFill>
              <a:schemeClr val="bg1">
                <a:alpha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EF3C510-66F5-49FB-B5E3-B7B81D53C0E4}"/>
              </a:ext>
            </a:extLst>
          </p:cNvPr>
          <p:cNvCxnSpPr/>
          <p:nvPr/>
        </p:nvCxnSpPr>
        <p:spPr>
          <a:xfrm flipH="1">
            <a:off x="1050771" y="3188807"/>
            <a:ext cx="4090431" cy="46893"/>
          </a:xfrm>
          <a:prstGeom prst="line">
            <a:avLst/>
          </a:prstGeom>
          <a:ln>
            <a:solidFill>
              <a:schemeClr val="bg1">
                <a:alpha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178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6655" y="-1221714"/>
            <a:ext cx="11359367" cy="2971801"/>
          </a:xfrm>
        </p:spPr>
        <p:txBody>
          <a:bodyPr/>
          <a:lstStyle/>
          <a:p>
            <a:r>
              <a:rPr lang="en-US" dirty="0"/>
              <a:t>Differences in irrigation for options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74CB66-0EF9-4CCC-8E39-66345AF06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39" y="2216499"/>
            <a:ext cx="4415937" cy="4377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52110A-3B75-4BDA-AD84-D5F85B530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472" y="2216499"/>
            <a:ext cx="4450986" cy="437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08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1921" y="-1622034"/>
            <a:ext cx="10982723" cy="2971801"/>
          </a:xfrm>
        </p:spPr>
        <p:txBody>
          <a:bodyPr>
            <a:normAutofit/>
          </a:bodyPr>
          <a:lstStyle/>
          <a:p>
            <a:r>
              <a:rPr lang="en-US" dirty="0"/>
              <a:t>AG Package for </a:t>
            </a:r>
            <a:r>
              <a:rPr lang="en-US" dirty="0" err="1"/>
              <a:t>gsflow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383D94-EA95-4C7D-8F6E-8350AE42ED2A}"/>
              </a:ext>
            </a:extLst>
          </p:cNvPr>
          <p:cNvSpPr txBox="1"/>
          <p:nvPr/>
        </p:nvSpPr>
        <p:spPr>
          <a:xfrm>
            <a:off x="445721" y="2279300"/>
            <a:ext cx="65220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Automatically distributes water for irrigation using energy/water budget and mimics different types of grower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Internal demand calculation for GSFLOW, considers evolving water supply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Climate change impacts on agriculture, low flows, groundwater levels, and reservoirs available through GSFLOW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Shape 90">
            <a:extLst>
              <a:ext uri="{FF2B5EF4-FFF2-40B4-BE49-F238E27FC236}">
                <a16:creationId xmlns:a16="http://schemas.microsoft.com/office/drawing/2014/main" id="{7B5D6B29-DD7D-4714-A48F-440EF417FCE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21895" y="2144250"/>
            <a:ext cx="4814595" cy="3622068"/>
          </a:xfrm>
          <a:prstGeom prst="rect">
            <a:avLst/>
          </a:prstGeom>
          <a:noFill/>
          <a:ln>
            <a:noFill/>
          </a:ln>
          <a:effectLst>
            <a:outerShdw blurRad="457200" dist="101600" dir="2700000" sx="104000" sy="104000" algn="tl" rotWithShape="0">
              <a:srgbClr val="000000">
                <a:alpha val="7137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6407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596" y="-279052"/>
            <a:ext cx="6580844" cy="2971801"/>
          </a:xfrm>
        </p:spPr>
        <p:txBody>
          <a:bodyPr>
            <a:normAutofit/>
          </a:bodyPr>
          <a:lstStyle/>
          <a:p>
            <a:r>
              <a:rPr lang="en-US" dirty="0"/>
              <a:t>AG Package Input file structure (Key words)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587" y="80962"/>
            <a:ext cx="4610100" cy="6696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663" y="2824714"/>
            <a:ext cx="3648075" cy="259080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endCxn id="5" idx="1"/>
          </p:cNvCxnSpPr>
          <p:nvPr/>
        </p:nvCxnSpPr>
        <p:spPr>
          <a:xfrm flipV="1">
            <a:off x="2379216" y="4120114"/>
            <a:ext cx="898447" cy="4327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1596" y="4384043"/>
            <a:ext cx="2446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Well list can use TABFILES to change max constraint on pumping</a:t>
            </a:r>
          </a:p>
        </p:txBody>
      </p:sp>
    </p:spTree>
    <p:extLst>
      <p:ext uri="{BB962C8B-B14F-4D97-AF65-F5344CB8AC3E}">
        <p14:creationId xmlns:p14="http://schemas.microsoft.com/office/powerpoint/2010/main" val="3334429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9853" y="-1379667"/>
            <a:ext cx="10004502" cy="2971801"/>
          </a:xfrm>
        </p:spPr>
        <p:txBody>
          <a:bodyPr/>
          <a:lstStyle/>
          <a:p>
            <a:r>
              <a:rPr lang="en-US" dirty="0"/>
              <a:t>Agricultural-water use (AG) </a:t>
            </a:r>
            <a:r>
              <a:rPr lang="en-US" dirty="0">
                <a:solidFill>
                  <a:srgbClr val="FFFF00"/>
                </a:solidFill>
              </a:rPr>
              <a:t>Package</a:t>
            </a:r>
            <a:r>
              <a:rPr lang="en-US" dirty="0"/>
              <a:t> for </a:t>
            </a:r>
            <a:r>
              <a:rPr lang="en-US" dirty="0" err="1"/>
              <a:t>gsflow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6071" y="1866894"/>
            <a:ext cx="35630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Developed using concept of </a:t>
            </a:r>
            <a:r>
              <a:rPr lang="en-US" sz="2400" dirty="0">
                <a:solidFill>
                  <a:srgbClr val="FFFF00"/>
                </a:solidFill>
              </a:rPr>
              <a:t>Net Irrigation Water Requirement (NIWR)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How much water should be diverted/pumped to provide well-watered conditions?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How does water supply limit consumption?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561290E-33E9-424C-B45D-4EA193E782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4" t="8000" r="28423" b="2750"/>
          <a:stretch/>
        </p:blipFill>
        <p:spPr bwMode="auto">
          <a:xfrm>
            <a:off x="8114524" y="1771067"/>
            <a:ext cx="3901790" cy="48855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DAC694-82F9-4D3B-A3E5-DBC3433BB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099" y="2308830"/>
            <a:ext cx="3368894" cy="190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04F650-BB90-4660-8C20-513CB7EA5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099" y="4571481"/>
            <a:ext cx="3352800" cy="1905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DA3C50-9081-4852-8A0A-E246924ED654}"/>
              </a:ext>
            </a:extLst>
          </p:cNvPr>
          <p:cNvSpPr txBox="1"/>
          <p:nvPr/>
        </p:nvSpPr>
        <p:spPr>
          <a:xfrm>
            <a:off x="5682104" y="4069490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353775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3749" y="-393443"/>
            <a:ext cx="10004502" cy="2971801"/>
          </a:xfrm>
        </p:spPr>
        <p:txBody>
          <a:bodyPr/>
          <a:lstStyle/>
          <a:p>
            <a:r>
              <a:rPr lang="en-US" dirty="0"/>
              <a:t>Agricultural-water use—at the intersection of supply and demand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5974" y="3290740"/>
            <a:ext cx="49908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Demand estimated using land use, climate, and ET deficit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Hydrology model simulates water supply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Competition among different water sectors (ag., muni, res., indus.)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8B068A-3EC3-4169-ABD9-CE73C4598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57840"/>
            <a:ext cx="5490026" cy="36436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209049-057B-4C5D-98CD-04FB33691BA2}"/>
              </a:ext>
            </a:extLst>
          </p:cNvPr>
          <p:cNvSpPr/>
          <p:nvPr/>
        </p:nvSpPr>
        <p:spPr>
          <a:xfrm rot="1011059">
            <a:off x="6528970" y="4197610"/>
            <a:ext cx="541686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Energy      Demand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25D150-2FE2-433E-8EBF-82CB9C0FDC68}"/>
              </a:ext>
            </a:extLst>
          </p:cNvPr>
          <p:cNvSpPr/>
          <p:nvPr/>
        </p:nvSpPr>
        <p:spPr>
          <a:xfrm rot="19272184">
            <a:off x="7042929" y="4092539"/>
            <a:ext cx="380264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Water Supply</a:t>
            </a:r>
          </a:p>
        </p:txBody>
      </p:sp>
    </p:spTree>
    <p:extLst>
      <p:ext uri="{BB962C8B-B14F-4D97-AF65-F5344CB8AC3E}">
        <p14:creationId xmlns:p14="http://schemas.microsoft.com/office/powerpoint/2010/main" val="171442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439" y="2454524"/>
            <a:ext cx="6026423" cy="3880962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A1F5318C-C77B-4D9E-BD26-05BC53232B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6452" y="-1159330"/>
            <a:ext cx="10622919" cy="2971801"/>
          </a:xfrm>
        </p:spPr>
        <p:txBody>
          <a:bodyPr/>
          <a:lstStyle/>
          <a:p>
            <a:r>
              <a:rPr lang="en-US" dirty="0"/>
              <a:t>Energy and Soil-Water balance used to estimate </a:t>
            </a:r>
            <a:r>
              <a:rPr lang="en-US" dirty="0">
                <a:solidFill>
                  <a:srgbClr val="FFFF00"/>
                </a:solidFill>
              </a:rPr>
              <a:t>NIWR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AD2F044-CD96-4B48-BA31-01875067EC9E}"/>
                  </a:ext>
                </a:extLst>
              </p:cNvPr>
              <p:cNvSpPr/>
              <p:nvPr/>
            </p:nvSpPr>
            <p:spPr>
              <a:xfrm>
                <a:off x="340575" y="3377853"/>
                <a:ext cx="5381864" cy="31813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𝑚𝑖𝑛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𝐸𝑇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𝑑𝑒𝑓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𝑤𝑤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,</a:t>
                </a:r>
              </a:p>
              <a:p>
                <a:endParaRPr lang="en-US" dirty="0">
                  <a:latin typeface="Times New Roman" panose="02020603050405020304" pitchFamily="18" charset="0"/>
                </a:endParaRPr>
              </a:p>
              <a:p>
                <a:r>
                  <a:rPr lang="en-US" dirty="0" err="1">
                    <a:latin typeface="+mj-lt"/>
                  </a:rPr>
                  <a:t>ETww</a:t>
                </a:r>
                <a:r>
                  <a:rPr lang="en-US" dirty="0">
                    <a:latin typeface="+mj-lt"/>
                  </a:rPr>
                  <a:t> is the well-watered ET (e.g., Penman-Monteith)</a:t>
                </a:r>
              </a:p>
              <a:p>
                <a:endParaRPr lang="en-US" dirty="0"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Actual ET (</a:t>
                </a:r>
                <a:r>
                  <a:rPr lang="en-US" dirty="0" err="1">
                    <a:latin typeface="+mj-lt"/>
                  </a:rPr>
                  <a:t>ETa</a:t>
                </a:r>
                <a:r>
                  <a:rPr lang="en-US" dirty="0">
                    <a:latin typeface="+mj-lt"/>
                  </a:rPr>
                  <a:t>) and irrigation is subject to water supply, irrigation schedule, and other constraints</a:t>
                </a:r>
              </a:p>
              <a:p>
                <a:endParaRPr lang="en-US" dirty="0">
                  <a:latin typeface="+mj-lt"/>
                </a:endParaRPr>
              </a:p>
              <a:p>
                <a:r>
                  <a:rPr lang="en-US" dirty="0">
                    <a:solidFill>
                      <a:srgbClr val="FFFF00"/>
                    </a:solidFill>
                    <a:latin typeface="+mj-lt"/>
                  </a:rPr>
                  <a:t>--Irrigation processes happen automatically in GSFLOW/MODFLOW</a:t>
                </a:r>
              </a:p>
            </p:txBody>
          </p:sp>
        </mc:Choice>
        <mc:Fallback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AD2F044-CD96-4B48-BA31-01875067EC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575" y="3377853"/>
                <a:ext cx="5381864" cy="3181320"/>
              </a:xfrm>
              <a:prstGeom prst="rect">
                <a:avLst/>
              </a:prstGeom>
              <a:blipFill>
                <a:blip r:embed="rId3"/>
                <a:stretch>
                  <a:fillRect l="-1019" t="-383" b="-2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2273E934-09D2-4F5A-B5B4-27111EE1E48F}"/>
              </a:ext>
            </a:extLst>
          </p:cNvPr>
          <p:cNvSpPr txBox="1"/>
          <p:nvPr/>
        </p:nvSpPr>
        <p:spPr>
          <a:xfrm>
            <a:off x="349200" y="2133497"/>
            <a:ext cx="4558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Inverse problem: determine SW+GW irrigation amounts by minimizing the </a:t>
            </a:r>
            <a:r>
              <a:rPr lang="en-US" dirty="0">
                <a:solidFill>
                  <a:srgbClr val="FFFF00"/>
                </a:solidFill>
              </a:rPr>
              <a:t>ET deficit</a:t>
            </a:r>
            <a:r>
              <a:rPr lang="en-US" dirty="0"/>
              <a:t>: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F70BC24-3A71-4C87-B324-E74D55EAF37C}"/>
              </a:ext>
            </a:extLst>
          </p:cNvPr>
          <p:cNvSpPr/>
          <p:nvPr/>
        </p:nvSpPr>
        <p:spPr>
          <a:xfrm>
            <a:off x="5722439" y="1812471"/>
            <a:ext cx="6026423" cy="642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GSFLOW</a:t>
            </a:r>
          </a:p>
        </p:txBody>
      </p:sp>
    </p:spTree>
    <p:extLst>
      <p:ext uri="{BB962C8B-B14F-4D97-AF65-F5344CB8AC3E}">
        <p14:creationId xmlns:p14="http://schemas.microsoft.com/office/powerpoint/2010/main" val="2734832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1F5318C-C77B-4D9E-BD26-05BC53232B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2703" y="305010"/>
            <a:ext cx="8744828" cy="94627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Irrigation option 1 (simple)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273E934-09D2-4F5A-B5B4-27111EE1E48F}"/>
              </a:ext>
            </a:extLst>
          </p:cNvPr>
          <p:cNvSpPr txBox="1"/>
          <p:nvPr/>
        </p:nvSpPr>
        <p:spPr>
          <a:xfrm>
            <a:off x="929714" y="1524254"/>
            <a:ext cx="864633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Irrigation demands (NIWR) are specified as time series SW diversions or GW pumping rates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Water supply limits irrigation and GW can be used to automatically supplement SW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ET can be simulated in fields or efficiency factors can be specified to remove crop consumption from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Return flows can be simulated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098E38-A6B0-435A-A0F9-BFB939A662BC}"/>
              </a:ext>
            </a:extLst>
          </p:cNvPr>
          <p:cNvSpPr txBox="1"/>
          <p:nvPr/>
        </p:nvSpPr>
        <p:spPr>
          <a:xfrm>
            <a:off x="8434920" y="-621005"/>
            <a:ext cx="186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ETww</a:t>
            </a:r>
            <a:r>
              <a:rPr lang="en-US" dirty="0"/>
              <a:t>/</a:t>
            </a:r>
            <a:r>
              <a:rPr lang="en-US" dirty="0" err="1"/>
              <a:t>ETa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340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1F5318C-C77B-4D9E-BD26-05BC53232B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2703" y="305010"/>
            <a:ext cx="9522976" cy="946274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solution for NIWR-option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AD2F044-CD96-4B48-BA31-01875067EC9E}"/>
                  </a:ext>
                </a:extLst>
              </p:cNvPr>
              <p:cNvSpPr/>
              <p:nvPr/>
            </p:nvSpPr>
            <p:spPr>
              <a:xfrm>
                <a:off x="-117130" y="2678869"/>
                <a:ext cx="5381864" cy="6819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𝑁𝐼𝑊𝑅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𝑁𝐼𝑊𝑅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AD2F044-CD96-4B48-BA31-01875067EC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7130" y="2678869"/>
                <a:ext cx="5381864" cy="6819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2273E934-09D2-4F5A-B5B4-27111EE1E48F}"/>
              </a:ext>
            </a:extLst>
          </p:cNvPr>
          <p:cNvSpPr txBox="1"/>
          <p:nvPr/>
        </p:nvSpPr>
        <p:spPr>
          <a:xfrm>
            <a:off x="850583" y="1752854"/>
            <a:ext cx="8646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 ET (</a:t>
            </a:r>
            <a:r>
              <a:rPr lang="en-US" dirty="0" err="1"/>
              <a:t>ETa</a:t>
            </a:r>
            <a:r>
              <a:rPr lang="en-US" dirty="0"/>
              <a:t>) is a nonlinear function of NIWR, apply Newton method: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7722C25C-374B-4F35-961C-7BE83F808959}"/>
              </a:ext>
            </a:extLst>
          </p:cNvPr>
          <p:cNvSpPr/>
          <p:nvPr/>
        </p:nvSpPr>
        <p:spPr>
          <a:xfrm>
            <a:off x="5015353" y="2854031"/>
            <a:ext cx="1057562" cy="109733"/>
          </a:xfrm>
          <a:prstGeom prst="rightArrow">
            <a:avLst/>
          </a:prstGeom>
          <a:solidFill>
            <a:srgbClr val="FFFF00"/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B1568D9-26C5-4223-859B-77DB4CCBF76A}"/>
                  </a:ext>
                </a:extLst>
              </p:cNvPr>
              <p:cNvSpPr/>
              <p:nvPr/>
            </p:nvSpPr>
            <p:spPr>
              <a:xfrm>
                <a:off x="6205533" y="2666759"/>
                <a:ext cx="3877985" cy="5472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𝑁𝐼𝑊𝑅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𝑁𝐼𝑊𝑅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𝐸𝑇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𝐸𝑇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𝐸𝑇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/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𝑁𝐼𝑊𝑅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	</a:t>
                </a:r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B1568D9-26C5-4223-859B-77DB4CCBF7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533" y="2666759"/>
                <a:ext cx="3877985" cy="547266"/>
              </a:xfrm>
              <a:prstGeom prst="rect">
                <a:avLst/>
              </a:prstGeom>
              <a:blipFill>
                <a:blip r:embed="rId3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B348B183-FE6F-4535-996E-160A7D8F4C4D}"/>
              </a:ext>
            </a:extLst>
          </p:cNvPr>
          <p:cNvGrpSpPr/>
          <p:nvPr/>
        </p:nvGrpSpPr>
        <p:grpSpPr>
          <a:xfrm>
            <a:off x="909428" y="3894237"/>
            <a:ext cx="6705253" cy="2743200"/>
            <a:chOff x="1938128" y="3894235"/>
            <a:chExt cx="6705253" cy="2743200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7" name="Chart 6">
                  <a:extLst>
                    <a:ext uri="{FF2B5EF4-FFF2-40B4-BE49-F238E27FC236}">
                      <a16:creationId xmlns:a16="http://schemas.microsoft.com/office/drawing/2014/main" id="{A413CDBD-DAE4-457E-83E7-EE5D0FCFC5BF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98357927"/>
                    </p:ext>
                  </p:extLst>
                </p:nvPr>
              </p:nvGraphicFramePr>
              <p:xfrm>
                <a:off x="1938128" y="3894235"/>
                <a:ext cx="6653212" cy="274320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mc:Choice>
          <mc:Fallback xmlns="">
            <p:graphicFrame>
              <p:nvGraphicFramePr>
                <p:cNvPr id="7" name="Chart 6">
                  <a:extLst>
                    <a:ext uri="{FF2B5EF4-FFF2-40B4-BE49-F238E27FC236}">
                      <a16:creationId xmlns:a16="http://schemas.microsoft.com/office/drawing/2014/main" id="{A413CDBD-DAE4-457E-83E7-EE5D0FCFC5BF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98357927"/>
                    </p:ext>
                  </p:extLst>
                </p:nvPr>
              </p:nvGraphicFramePr>
              <p:xfrm>
                <a:off x="1938128" y="3894235"/>
                <a:ext cx="6653212" cy="274320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5"/>
                </a:graphicData>
              </a:graphic>
            </p:graphicFrame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ECC67D-F799-435E-9DEB-072F9B411A47}"/>
                </a:ext>
              </a:extLst>
            </p:cNvPr>
            <p:cNvSpPr txBox="1"/>
            <p:nvPr/>
          </p:nvSpPr>
          <p:spPr>
            <a:xfrm>
              <a:off x="3269679" y="4996869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dirty="0"/>
                <a:t>=2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475041-DE64-4BF8-B345-342F9CE52422}"/>
                </a:ext>
              </a:extLst>
            </p:cNvPr>
            <p:cNvSpPr txBox="1"/>
            <p:nvPr/>
          </p:nvSpPr>
          <p:spPr>
            <a:xfrm>
              <a:off x="6072915" y="4127928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dirty="0"/>
                <a:t>=3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F98D57-E35A-490C-A18A-A97318BF9535}"/>
                </a:ext>
              </a:extLst>
            </p:cNvPr>
            <p:cNvSpPr txBox="1"/>
            <p:nvPr/>
          </p:nvSpPr>
          <p:spPr>
            <a:xfrm>
              <a:off x="6618504" y="4127928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dirty="0"/>
                <a:t>=4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1B99BC-FB95-4219-B3BB-F376903EAD45}"/>
                </a:ext>
              </a:extLst>
            </p:cNvPr>
            <p:cNvSpPr txBox="1"/>
            <p:nvPr/>
          </p:nvSpPr>
          <p:spPr>
            <a:xfrm>
              <a:off x="8144526" y="3943262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dirty="0"/>
                <a:t>=7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32C8D81-FB52-43BC-8E7F-65C362115B88}"/>
                    </a:ext>
                  </a:extLst>
                </p:cNvPr>
                <p:cNvSpPr txBox="1"/>
                <p:nvPr/>
              </p:nvSpPr>
              <p:spPr>
                <a:xfrm>
                  <a:off x="4419570" y="4470470"/>
                  <a:ext cx="1048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</m:oMath>
                  </a14:m>
                  <a:r>
                    <a:rPr lang="en-US" dirty="0"/>
                    <a:t>Q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32C8D81-FB52-43BC-8E7F-65C362115B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9570" y="4470470"/>
                  <a:ext cx="1048364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8197" r="-4651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B8358D2-EBBF-4868-A88B-A0DE88635B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44297" y="4784432"/>
              <a:ext cx="0" cy="296737"/>
            </a:xfrm>
            <a:prstGeom prst="line">
              <a:avLst/>
            </a:prstGeom>
            <a:ln>
              <a:solidFill>
                <a:schemeClr val="tx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6CEA199-F154-4028-BF8D-B9454DD70AD8}"/>
                </a:ext>
              </a:extLst>
            </p:cNvPr>
            <p:cNvCxnSpPr/>
            <p:nvPr/>
          </p:nvCxnSpPr>
          <p:spPr>
            <a:xfrm>
              <a:off x="4553533" y="4784432"/>
              <a:ext cx="886691" cy="0"/>
            </a:xfrm>
            <a:prstGeom prst="line">
              <a:avLst/>
            </a:prstGeom>
            <a:ln>
              <a:solidFill>
                <a:schemeClr val="tx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A098E38-A6B0-435A-A0F9-BFB939A662BC}"/>
              </a:ext>
            </a:extLst>
          </p:cNvPr>
          <p:cNvSpPr txBox="1"/>
          <p:nvPr/>
        </p:nvSpPr>
        <p:spPr>
          <a:xfrm>
            <a:off x="8434920" y="-621005"/>
            <a:ext cx="186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ETww</a:t>
            </a:r>
            <a:r>
              <a:rPr lang="en-US" dirty="0"/>
              <a:t>/</a:t>
            </a:r>
            <a:r>
              <a:rPr lang="en-US" dirty="0" err="1"/>
              <a:t>ETa</a:t>
            </a:r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A32BD35-4ECF-47E5-919E-26CE1BB78FC8}"/>
              </a:ext>
            </a:extLst>
          </p:cNvPr>
          <p:cNvGrpSpPr/>
          <p:nvPr/>
        </p:nvGrpSpPr>
        <p:grpSpPr>
          <a:xfrm>
            <a:off x="8893887" y="4021968"/>
            <a:ext cx="3214041" cy="2615469"/>
            <a:chOff x="8893887" y="4021968"/>
            <a:chExt cx="3214041" cy="261546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9BB0D16-D1D8-4964-82A4-96B155E88BC4}"/>
                </a:ext>
              </a:extLst>
            </p:cNvPr>
            <p:cNvGrpSpPr/>
            <p:nvPr/>
          </p:nvGrpSpPr>
          <p:grpSpPr>
            <a:xfrm>
              <a:off x="9438971" y="4021968"/>
              <a:ext cx="2668957" cy="2615469"/>
              <a:chOff x="9429446" y="46827"/>
              <a:chExt cx="2668957" cy="2615469"/>
            </a:xfrm>
          </p:grpSpPr>
          <p:sp>
            <p:nvSpPr>
              <p:cNvPr id="17" name="Arrow: Curved Down 16">
                <a:extLst>
                  <a:ext uri="{FF2B5EF4-FFF2-40B4-BE49-F238E27FC236}">
                    <a16:creationId xmlns:a16="http://schemas.microsoft.com/office/drawing/2014/main" id="{ED0E11C4-D873-471B-BB6D-94D80F2B5094}"/>
                  </a:ext>
                </a:extLst>
              </p:cNvPr>
              <p:cNvSpPr/>
              <p:nvPr/>
            </p:nvSpPr>
            <p:spPr>
              <a:xfrm>
                <a:off x="9429446" y="350970"/>
                <a:ext cx="1902691" cy="517960"/>
              </a:xfrm>
              <a:prstGeom prst="curved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Arrow: Curved Down 23">
                <a:extLst>
                  <a:ext uri="{FF2B5EF4-FFF2-40B4-BE49-F238E27FC236}">
                    <a16:creationId xmlns:a16="http://schemas.microsoft.com/office/drawing/2014/main" id="{73EF2026-F858-491E-8AFE-B1A5953C8A48}"/>
                  </a:ext>
                </a:extLst>
              </p:cNvPr>
              <p:cNvSpPr/>
              <p:nvPr/>
            </p:nvSpPr>
            <p:spPr>
              <a:xfrm rot="10800000">
                <a:off x="9429446" y="1775564"/>
                <a:ext cx="1902691" cy="517960"/>
              </a:xfrm>
              <a:prstGeom prst="curved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659A84-D551-4210-A0BE-F459C5E486C4}"/>
                  </a:ext>
                </a:extLst>
              </p:cNvPr>
              <p:cNvSpPr txBox="1"/>
              <p:nvPr/>
            </p:nvSpPr>
            <p:spPr>
              <a:xfrm>
                <a:off x="9892166" y="2292964"/>
                <a:ext cx="17902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Demand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70A95A7-B255-4C86-ABB2-657857E7CCBF}"/>
                  </a:ext>
                </a:extLst>
              </p:cNvPr>
              <p:cNvSpPr txBox="1"/>
              <p:nvPr/>
            </p:nvSpPr>
            <p:spPr>
              <a:xfrm>
                <a:off x="10906153" y="880489"/>
                <a:ext cx="119225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Energy/water budget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B06BD7C-2D37-4FCB-9F1B-981FB24F7C1E}"/>
                  </a:ext>
                </a:extLst>
              </p:cNvPr>
              <p:cNvSpPr txBox="1"/>
              <p:nvPr/>
            </p:nvSpPr>
            <p:spPr>
              <a:xfrm>
                <a:off x="9487392" y="46827"/>
                <a:ext cx="1618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Irrigate farms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A105411-28DE-45B4-92A1-1CA6A2B38BFE}"/>
                  </a:ext>
                </a:extLst>
              </p:cNvPr>
              <p:cNvSpPr txBox="1"/>
              <p:nvPr/>
            </p:nvSpPr>
            <p:spPr>
              <a:xfrm>
                <a:off x="9931074" y="1152157"/>
                <a:ext cx="9750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FF00"/>
                    </a:solidFill>
                  </a:rPr>
                  <a:t>GSFLOW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2B0036A-F052-47C1-A0D6-6C2D9CCA7F14}"/>
                </a:ext>
              </a:extLst>
            </p:cNvPr>
            <p:cNvSpPr txBox="1"/>
            <p:nvPr/>
          </p:nvSpPr>
          <p:spPr>
            <a:xfrm>
              <a:off x="8893887" y="5112722"/>
              <a:ext cx="1790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SW+GW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3219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2273E934-09D2-4F5A-B5B4-27111EE1E48F}"/>
              </a:ext>
            </a:extLst>
          </p:cNvPr>
          <p:cNvSpPr txBox="1"/>
          <p:nvPr/>
        </p:nvSpPr>
        <p:spPr>
          <a:xfrm>
            <a:off x="792637" y="1936313"/>
            <a:ext cx="8646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Irrigation is “triggered” by field conditions: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0A95A7-B255-4C86-ABB2-657857E7CCBF}"/>
              </a:ext>
            </a:extLst>
          </p:cNvPr>
          <p:cNvSpPr txBox="1"/>
          <p:nvPr/>
        </p:nvSpPr>
        <p:spPr>
          <a:xfrm>
            <a:off x="9438971" y="1787133"/>
            <a:ext cx="1810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Energy/water budget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B06BD7C-2D37-4FCB-9F1B-981FB24F7C1E}"/>
                  </a:ext>
                </a:extLst>
              </p:cNvPr>
              <p:cNvSpPr txBox="1"/>
              <p:nvPr/>
            </p:nvSpPr>
            <p:spPr>
              <a:xfrm>
                <a:off x="9496917" y="2769971"/>
                <a:ext cx="16187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𝑤𝑤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B06BD7C-2D37-4FCB-9F1B-981FB24F7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6917" y="2769971"/>
                <a:ext cx="1618757" cy="646331"/>
              </a:xfrm>
              <a:prstGeom prst="rect">
                <a:avLst/>
              </a:prstGeom>
              <a:blipFill>
                <a:blip r:embed="rId2"/>
                <a:stretch>
                  <a:fillRect t="-22642" b="-10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72B0036A-F052-47C1-A0D6-6C2D9CCA7F14}"/>
              </a:ext>
            </a:extLst>
          </p:cNvPr>
          <p:cNvSpPr txBox="1"/>
          <p:nvPr/>
        </p:nvSpPr>
        <p:spPr>
          <a:xfrm>
            <a:off x="9736462" y="3847896"/>
            <a:ext cx="1790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Divert SW, pump GW</a:t>
            </a:r>
          </a:p>
        </p:txBody>
      </p:sp>
      <p:sp>
        <p:nvSpPr>
          <p:cNvPr id="32" name="Title 8">
            <a:extLst>
              <a:ext uri="{FF2B5EF4-FFF2-40B4-BE49-F238E27FC236}">
                <a16:creationId xmlns:a16="http://schemas.microsoft.com/office/drawing/2014/main" id="{8987607B-102C-45CA-985E-50EB24C23A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9516" y="822381"/>
            <a:ext cx="9246162" cy="6187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solution for NIWR-option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2D7003D-A650-4E2D-954D-E561AB76DC7A}"/>
                  </a:ext>
                </a:extLst>
              </p:cNvPr>
              <p:cNvSpPr/>
              <p:nvPr/>
            </p:nvSpPr>
            <p:spPr>
              <a:xfrm>
                <a:off x="1530970" y="2673209"/>
                <a:ext cx="2658805" cy="391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𝑤𝑤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𝐹𝐶𝑇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𝑇𝑟𝑖𝑔𝑔𝑒𝑟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2D7003D-A650-4E2D-954D-E561AB76DC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970" y="2673209"/>
                <a:ext cx="2658805" cy="391902"/>
              </a:xfrm>
              <a:prstGeom prst="rect">
                <a:avLst/>
              </a:prstGeom>
              <a:blipFill>
                <a:blip r:embed="rId3"/>
                <a:stretch>
                  <a:fillRect t="-109375" b="-164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264DC61-9A29-43F4-8B20-3C6185BB32E2}"/>
                  </a:ext>
                </a:extLst>
              </p:cNvPr>
              <p:cNvSpPr/>
              <p:nvPr/>
            </p:nvSpPr>
            <p:spPr>
              <a:xfrm>
                <a:off x="1890906" y="4345773"/>
                <a:ext cx="1649169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𝑖𝑟𝑟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𝑝𝑒𝑟𝑖𝑜𝑑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264DC61-9A29-43F4-8B20-3C6185BB32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906" y="4345773"/>
                <a:ext cx="1649169" cy="390748"/>
              </a:xfrm>
              <a:prstGeom prst="rect">
                <a:avLst/>
              </a:prstGeom>
              <a:blipFill>
                <a:blip r:embed="rId4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8672E5FB-9B2A-4DB5-A070-13CE878D4A6D}"/>
              </a:ext>
            </a:extLst>
          </p:cNvPr>
          <p:cNvSpPr txBox="1"/>
          <p:nvPr/>
        </p:nvSpPr>
        <p:spPr>
          <a:xfrm>
            <a:off x="850583" y="3507908"/>
            <a:ext cx="8646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Irrigation continues while: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83E345-D01E-44BA-B64C-592AEFB905B0}"/>
              </a:ext>
            </a:extLst>
          </p:cNvPr>
          <p:cNvSpPr txBox="1"/>
          <p:nvPr/>
        </p:nvSpPr>
        <p:spPr>
          <a:xfrm>
            <a:off x="850583" y="5039591"/>
            <a:ext cx="6851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Irrigation rate specified by user and can be supplemented by groundwater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873C09B0-F94C-4C2A-B7C8-E7FEDAD7150E}"/>
              </a:ext>
            </a:extLst>
          </p:cNvPr>
          <p:cNvSpPr/>
          <p:nvPr/>
        </p:nvSpPr>
        <p:spPr>
          <a:xfrm>
            <a:off x="10273687" y="4582665"/>
            <a:ext cx="140676" cy="3126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392BFEFB-5B2F-4252-96B7-4C413819A6EB}"/>
              </a:ext>
            </a:extLst>
          </p:cNvPr>
          <p:cNvSpPr/>
          <p:nvPr/>
        </p:nvSpPr>
        <p:spPr>
          <a:xfrm>
            <a:off x="10246459" y="2433464"/>
            <a:ext cx="140676" cy="3126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56BF16FF-9EA8-403C-B236-3931EB523D2B}"/>
              </a:ext>
            </a:extLst>
          </p:cNvPr>
          <p:cNvSpPr/>
          <p:nvPr/>
        </p:nvSpPr>
        <p:spPr>
          <a:xfrm>
            <a:off x="10273687" y="3507908"/>
            <a:ext cx="140676" cy="3126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BE31D2-CF97-461B-9FCB-0721E810296D}"/>
              </a:ext>
            </a:extLst>
          </p:cNvPr>
          <p:cNvSpPr txBox="1"/>
          <p:nvPr/>
        </p:nvSpPr>
        <p:spPr>
          <a:xfrm>
            <a:off x="9622161" y="4983743"/>
            <a:ext cx="1790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Irrigate fields</a:t>
            </a:r>
          </a:p>
        </p:txBody>
      </p:sp>
    </p:spTree>
    <p:extLst>
      <p:ext uri="{BB962C8B-B14F-4D97-AF65-F5344CB8AC3E}">
        <p14:creationId xmlns:p14="http://schemas.microsoft.com/office/powerpoint/2010/main" val="2802426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7826" y="-989453"/>
            <a:ext cx="4114803" cy="2971801"/>
          </a:xfrm>
        </p:spPr>
        <p:txBody>
          <a:bodyPr/>
          <a:lstStyle/>
          <a:p>
            <a:r>
              <a:rPr lang="en-US" dirty="0"/>
              <a:t>Example problem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41" y="2819721"/>
            <a:ext cx="5327883" cy="194733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MODFLOW-ONLY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Energy and water budget calculated by UZF Package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3,440 acres of irrigated 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4A4596-C06E-4E76-A61A-EF173E5957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65101" y="0"/>
            <a:ext cx="53278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05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1146" y="-1286310"/>
            <a:ext cx="10457895" cy="2971801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Imposed irrigation schedule (maximum SW diversions)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747D28-8767-4CB5-BF07-F4BE29E078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98389" y="1940131"/>
            <a:ext cx="7232780" cy="31170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708BB2-F749-4429-AEC7-38B44ACDC251}"/>
              </a:ext>
            </a:extLst>
          </p:cNvPr>
          <p:cNvSpPr txBox="1"/>
          <p:nvPr/>
        </p:nvSpPr>
        <p:spPr>
          <a:xfrm>
            <a:off x="2025165" y="5127164"/>
            <a:ext cx="831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Irrigation is constrained to periods of non-zero flow shown by green line</a:t>
            </a:r>
          </a:p>
        </p:txBody>
      </p:sp>
    </p:spTree>
    <p:extLst>
      <p:ext uri="{BB962C8B-B14F-4D97-AF65-F5344CB8AC3E}">
        <p14:creationId xmlns:p14="http://schemas.microsoft.com/office/powerpoint/2010/main" val="3776530995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3349</TotalTime>
  <Words>582</Words>
  <Application>Microsoft Office PowerPoint</Application>
  <PresentationFormat>Widescreen</PresentationFormat>
  <Paragraphs>96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Cambria Math</vt:lpstr>
      <vt:lpstr>Century Gothic</vt:lpstr>
      <vt:lpstr>Times New Roman</vt:lpstr>
      <vt:lpstr>Wingdings 3</vt:lpstr>
      <vt:lpstr>Slice</vt:lpstr>
      <vt:lpstr>Agricultural-water use (AG) Package for gsflow</vt:lpstr>
      <vt:lpstr>Agricultural-water use (AG) Package for gsflow</vt:lpstr>
      <vt:lpstr>Agricultural-water use—at the intersection of supply and demand</vt:lpstr>
      <vt:lpstr>Energy and Soil-Water balance used to estimate NIWR</vt:lpstr>
      <vt:lpstr>Irrigation option 1 (simple)</vt:lpstr>
      <vt:lpstr>solution for NIWR-option 2</vt:lpstr>
      <vt:lpstr>solution for NIWR-option 3</vt:lpstr>
      <vt:lpstr>Example problem 1</vt:lpstr>
      <vt:lpstr>Imposed irrigation schedule (maximum SW diversions)</vt:lpstr>
      <vt:lpstr>Conjunctive-USE of Surface water and groundwater</vt:lpstr>
      <vt:lpstr>Impacts of field soil texture on NIWR (groundwater only)</vt:lpstr>
      <vt:lpstr>Example problem 2  </vt:lpstr>
      <vt:lpstr>impacts of crop type (crop coefficient)</vt:lpstr>
      <vt:lpstr>Irrigation amounts determined by minimizing ET deficit </vt:lpstr>
      <vt:lpstr>Comparison of niwr for 2 options (Trigger verses demand)</vt:lpstr>
      <vt:lpstr>Differences in irrigation for options</vt:lpstr>
      <vt:lpstr>AG Package for gsflow</vt:lpstr>
      <vt:lpstr>AG Package Input file structure (Key words)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Niswonger, Richard</dc:creator>
  <cp:lastModifiedBy>Niswonger, Richard</cp:lastModifiedBy>
  <cp:revision>154</cp:revision>
  <dcterms:created xsi:type="dcterms:W3CDTF">2017-12-13T18:00:20Z</dcterms:created>
  <dcterms:modified xsi:type="dcterms:W3CDTF">2019-04-10T01:10:21Z</dcterms:modified>
</cp:coreProperties>
</file>